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9148" y="267651"/>
            <a:ext cx="6253317" cy="3161349"/>
          </a:xfrm>
        </p:spPr>
        <p:txBody>
          <a:bodyPr>
            <a:noAutofit/>
          </a:bodyPr>
          <a:lstStyle/>
          <a:p>
            <a:r>
              <a:rPr lang="en-IN" sz="5400" dirty="0"/>
              <a:t>Machine Learning Intermediate Project Submission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8984" y="4965702"/>
            <a:ext cx="6269347" cy="1021498"/>
          </a:xfrm>
        </p:spPr>
        <p:txBody>
          <a:bodyPr>
            <a:normAutofit lnSpcReduction="10000"/>
          </a:bodyPr>
          <a:lstStyle/>
          <a:p>
            <a:pPr algn="l"/>
            <a:r>
              <a:rPr lang="en-IN" dirty="0"/>
              <a:t>By</a:t>
            </a:r>
          </a:p>
          <a:p>
            <a:pPr algn="l"/>
            <a:r>
              <a:rPr lang="en-IN" dirty="0"/>
              <a:t>HARSHARAN SINGH KOHLI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4878267-CE08-4C33-8F84-A55A4CFD7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77125"/>
            <a:ext cx="6415209" cy="5095706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884EDD-0524-4A40-BE70-DAF99F46E2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209" y="577125"/>
            <a:ext cx="5454236" cy="509570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0F1F41D-2975-4109-9DEE-8B7A2BB23BDE}"/>
              </a:ext>
            </a:extLst>
          </p:cNvPr>
          <p:cNvSpPr txBox="1"/>
          <p:nvPr/>
        </p:nvSpPr>
        <p:spPr>
          <a:xfrm>
            <a:off x="4651899" y="5911543"/>
            <a:ext cx="3737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Daily total Sales by store and Items</a:t>
            </a:r>
          </a:p>
        </p:txBody>
      </p:sp>
    </p:spTree>
    <p:extLst>
      <p:ext uri="{BB962C8B-B14F-4D97-AF65-F5344CB8AC3E}">
        <p14:creationId xmlns:p14="http://schemas.microsoft.com/office/powerpoint/2010/main" val="3927273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B5DBCE-C8C0-4EA3-B352-D6CF4848A3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564" y="404087"/>
            <a:ext cx="10351363" cy="55705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70A058-99F1-4490-B520-AEAEF65FE434}"/>
              </a:ext>
            </a:extLst>
          </p:cNvPr>
          <p:cNvSpPr txBox="1"/>
          <p:nvPr/>
        </p:nvSpPr>
        <p:spPr>
          <a:xfrm>
            <a:off x="4572000" y="5974673"/>
            <a:ext cx="4323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Sales by Day of Week</a:t>
            </a:r>
          </a:p>
        </p:txBody>
      </p:sp>
    </p:spTree>
    <p:extLst>
      <p:ext uri="{BB962C8B-B14F-4D97-AF65-F5344CB8AC3E}">
        <p14:creationId xmlns:p14="http://schemas.microsoft.com/office/powerpoint/2010/main" val="3622807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C433-A175-4C37-934A-C89A65142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424" y="837018"/>
            <a:ext cx="10058400" cy="1450757"/>
          </a:xfrm>
        </p:spPr>
        <p:txBody>
          <a:bodyPr>
            <a:normAutofit fontScale="90000"/>
          </a:bodyPr>
          <a:lstStyle/>
          <a:p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IN" sz="3600" dirty="0"/>
            </a:br>
            <a:br>
              <a:rPr lang="en-US" sz="3600" dirty="0">
                <a:solidFill>
                  <a:srgbClr val="212121"/>
                </a:solidFill>
                <a:latin typeface="Inter"/>
              </a:rPr>
            </a:br>
            <a:br>
              <a:rPr lang="en-IN" sz="3600" dirty="0"/>
            </a:br>
            <a:r>
              <a:rPr lang="en-US" sz="3600" i="0" dirty="0">
                <a:solidFill>
                  <a:srgbClr val="212121"/>
                </a:solidFill>
                <a:effectLst/>
                <a:latin typeface="+mn-lt"/>
              </a:rPr>
              <a:t>Methodology</a:t>
            </a:r>
            <a:br>
              <a:rPr lang="en-US" sz="3600" i="0" dirty="0">
                <a:solidFill>
                  <a:srgbClr val="212121"/>
                </a:solidFill>
                <a:effectLst/>
              </a:rPr>
            </a:b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30AB1-51C7-4C6B-841D-E60019D9A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409729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12121"/>
                </a:solidFill>
              </a:rPr>
              <a:t>Data was split into test data for the last 13 weeks</a:t>
            </a:r>
            <a:br>
              <a:rPr lang="en-US" sz="2400" dirty="0">
                <a:solidFill>
                  <a:srgbClr val="212121"/>
                </a:solidFill>
              </a:rPr>
            </a:br>
            <a:r>
              <a:rPr lang="en-US" sz="2400" dirty="0">
                <a:solidFill>
                  <a:srgbClr val="212121"/>
                </a:solidFill>
              </a:rPr>
              <a:t>ARIMA model was applied for forecasting and deviations between the actual vs forecast was compared using SMAPE</a:t>
            </a:r>
            <a:br>
              <a:rPr lang="en-US" sz="2400" dirty="0">
                <a:solidFill>
                  <a:srgbClr val="212121"/>
                </a:solidFill>
              </a:rPr>
            </a:br>
            <a:r>
              <a:rPr lang="en-US" sz="2400" dirty="0">
                <a:solidFill>
                  <a:srgbClr val="212121"/>
                </a:solidFill>
              </a:rPr>
              <a:t>(Symmetric Mean Absolute Percentage Error)</a:t>
            </a:r>
            <a:br>
              <a:rPr lang="en-US" sz="2400" dirty="0">
                <a:solidFill>
                  <a:srgbClr val="212121"/>
                </a:solidFill>
              </a:rPr>
            </a:br>
            <a:endParaRPr lang="en-US" sz="2400" dirty="0">
              <a:solidFill>
                <a:srgbClr val="212121"/>
              </a:solidFill>
            </a:endParaRPr>
          </a:p>
          <a:p>
            <a:r>
              <a:rPr lang="en-IN" sz="3200" dirty="0"/>
              <a:t>Sales Prediction</a:t>
            </a:r>
            <a:endParaRPr lang="en-IN" sz="2800" dirty="0"/>
          </a:p>
          <a:p>
            <a:r>
              <a:rPr lang="en-IN" dirty="0"/>
              <a:t>Used the ARIMA model to predict the 3 months sales </a:t>
            </a:r>
          </a:p>
          <a:p>
            <a:r>
              <a:rPr lang="en-IN" dirty="0"/>
              <a:t>Model Predicted sales with an error of </a:t>
            </a:r>
            <a:r>
              <a:rPr lang="en-IN" b="1" dirty="0">
                <a:highlight>
                  <a:srgbClr val="FFFF00"/>
                </a:highlight>
              </a:rPr>
              <a:t>23.03%</a:t>
            </a:r>
            <a:r>
              <a:rPr lang="en-IN" dirty="0"/>
              <a:t> using the SMAPE</a:t>
            </a:r>
          </a:p>
        </p:txBody>
      </p:sp>
    </p:spTree>
    <p:extLst>
      <p:ext uri="{BB962C8B-B14F-4D97-AF65-F5344CB8AC3E}">
        <p14:creationId xmlns:p14="http://schemas.microsoft.com/office/powerpoint/2010/main" val="1605472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2504F-3A0C-4D53-837E-19FE492D8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6000" dirty="0"/>
            </a:br>
            <a:br>
              <a:rPr lang="en-IN" sz="4400" dirty="0"/>
            </a:br>
            <a:r>
              <a:rPr lang="en-IN" sz="4800" dirty="0">
                <a:latin typeface="+mn-lt"/>
              </a:rPr>
              <a:t>Conclusion</a:t>
            </a:r>
            <a:endParaRPr lang="en-IN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21ADE-E7E9-49B7-9F1C-E2E7E588E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10058400" cy="1957772"/>
          </a:xfrm>
        </p:spPr>
        <p:txBody>
          <a:bodyPr/>
          <a:lstStyle/>
          <a:p>
            <a:r>
              <a:rPr lang="en-IN" sz="2000" dirty="0"/>
              <a:t>ARIMA model can be used to predict the sales with an error tolerance of 23.03%</a:t>
            </a:r>
            <a:br>
              <a:rPr lang="en-IN" sz="2000" dirty="0"/>
            </a:br>
            <a:endParaRPr lang="en-IN" sz="2000" dirty="0"/>
          </a:p>
          <a:p>
            <a:r>
              <a:rPr lang="en-IN" sz="2000" dirty="0"/>
              <a:t>Other models can be tried example </a:t>
            </a:r>
            <a:r>
              <a:rPr lang="en-IN" sz="2000" dirty="0" err="1"/>
              <a:t>tensorflow’s</a:t>
            </a:r>
            <a:r>
              <a:rPr lang="en-IN" sz="2000" dirty="0"/>
              <a:t> DNN regressor and XG boosting for better accuracy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6711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36155"/>
            <a:ext cx="8233151" cy="2317072"/>
          </a:xfrm>
        </p:spPr>
        <p:txBody>
          <a:bodyPr anchor="ctr">
            <a:normAutofit fontScale="90000"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Best quote that reflects my approach… “It’s one small step for man, one giant leap for mankind.”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3260807"/>
            <a:ext cx="10058400" cy="7252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Neil Armstrong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571E3C-D2E1-4D89-A972-80E017E85500}"/>
              </a:ext>
            </a:extLst>
          </p:cNvPr>
          <p:cNvSpPr txBox="1"/>
          <p:nvPr/>
        </p:nvSpPr>
        <p:spPr>
          <a:xfrm>
            <a:off x="5722117" y="3891508"/>
            <a:ext cx="3968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         </a:t>
            </a:r>
            <a:r>
              <a:rPr lang="en-IN" sz="3600" b="1" dirty="0"/>
              <a:t>THANK    YOU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7E0B8-F57B-42AD-B0FC-F087C90C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B686-0CBB-4B1D-9629-7ECC422C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94632"/>
            <a:ext cx="10058400" cy="3760891"/>
          </a:xfrm>
        </p:spPr>
        <p:txBody>
          <a:bodyPr/>
          <a:lstStyle/>
          <a:p>
            <a:r>
              <a:rPr lang="en-IN" sz="2400" dirty="0"/>
              <a:t>INTRODUCTION</a:t>
            </a:r>
          </a:p>
          <a:p>
            <a:r>
              <a:rPr lang="en-IN" sz="2400" dirty="0"/>
              <a:t>ABOUT DATASET</a:t>
            </a:r>
          </a:p>
          <a:p>
            <a:r>
              <a:rPr lang="en-IN" sz="2400" dirty="0"/>
              <a:t>EXPLORATORY DATA ANALYSIS</a:t>
            </a:r>
          </a:p>
          <a:p>
            <a:r>
              <a:rPr lang="en-IN" sz="2400" dirty="0"/>
              <a:t>METHODOLOGY &amp; SALES PREDICTION</a:t>
            </a:r>
          </a:p>
          <a:p>
            <a:r>
              <a:rPr lang="en-IN" sz="2400" dirty="0"/>
              <a:t>CONCLUSION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2956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36071-3DEB-458B-9944-4367BEBC9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77" y="696652"/>
            <a:ext cx="10058400" cy="3760891"/>
          </a:xfrm>
        </p:spPr>
        <p:txBody>
          <a:bodyPr/>
          <a:lstStyle/>
          <a:p>
            <a:endParaRPr lang="en-IN" sz="2000" dirty="0"/>
          </a:p>
          <a:p>
            <a:r>
              <a:rPr lang="en-IN" sz="3600" dirty="0"/>
              <a:t>Project Introduction</a:t>
            </a:r>
          </a:p>
          <a:p>
            <a:r>
              <a:rPr lang="en-US" sz="3200" b="0" i="0" dirty="0">
                <a:solidFill>
                  <a:srgbClr val="000000"/>
                </a:solidFill>
                <a:effectLst/>
              </a:rPr>
              <a:t>Forecasting 3 Months of Sales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62895E-C9D6-4AB9-A60F-2831BB426E9C}"/>
              </a:ext>
            </a:extLst>
          </p:cNvPr>
          <p:cNvSpPr txBox="1"/>
          <p:nvPr/>
        </p:nvSpPr>
        <p:spPr>
          <a:xfrm>
            <a:off x="1155577" y="2807562"/>
            <a:ext cx="79706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</a:rPr>
              <a:t>Given 5 years of daily sales </a:t>
            </a:r>
            <a:r>
              <a:rPr lang="en-US" sz="2400" b="0" i="0" dirty="0" err="1">
                <a:effectLst/>
              </a:rPr>
              <a:t>data,the</a:t>
            </a:r>
            <a:r>
              <a:rPr lang="en-US" sz="2400" b="0" i="0" dirty="0">
                <a:effectLst/>
              </a:rPr>
              <a:t> task is to forecast the next 3 months of sales.</a:t>
            </a:r>
          </a:p>
          <a:p>
            <a:endParaRPr lang="en-US" sz="2400" dirty="0">
              <a:solidFill>
                <a:srgbClr val="212121"/>
              </a:solidFill>
              <a:latin typeface="Inter"/>
            </a:endParaRPr>
          </a:p>
          <a:p>
            <a:endParaRPr lang="en-US" sz="2400" b="0" i="0" dirty="0">
              <a:solidFill>
                <a:srgbClr val="21212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50045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057FD-F19C-4560-AD38-F90CABDC20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1567" y="2179222"/>
            <a:ext cx="10058400" cy="3760891"/>
          </a:xfrm>
        </p:spPr>
        <p:txBody>
          <a:bodyPr/>
          <a:lstStyle/>
          <a:p>
            <a:endParaRPr lang="en-IN" sz="2000" dirty="0"/>
          </a:p>
          <a:p>
            <a:endParaRPr lang="en-IN" sz="2000" dirty="0"/>
          </a:p>
          <a:p>
            <a:endParaRPr lang="en-IN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11C859-88F9-4BF2-9AE3-2C3875EC7080}"/>
              </a:ext>
            </a:extLst>
          </p:cNvPr>
          <p:cNvSpPr txBox="1"/>
          <p:nvPr/>
        </p:nvSpPr>
        <p:spPr>
          <a:xfrm>
            <a:off x="1221567" y="1705176"/>
            <a:ext cx="794906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1800" dirty="0"/>
          </a:p>
          <a:p>
            <a:r>
              <a:rPr lang="en-IN" sz="2400" dirty="0"/>
              <a:t>Dataset Origin : </a:t>
            </a:r>
            <a:r>
              <a:rPr lang="en-IN" sz="2400" dirty="0" err="1"/>
              <a:t>Github</a:t>
            </a:r>
            <a:r>
              <a:rPr lang="en-IN" sz="2400" dirty="0"/>
              <a:t> Projects-Store Item Demand Forecast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Stores Sales data : 1</a:t>
            </a:r>
            <a:r>
              <a:rPr lang="en-IN" sz="2400" baseline="30000" dirty="0"/>
              <a:t>st</a:t>
            </a:r>
            <a:r>
              <a:rPr lang="en-IN" sz="2400" dirty="0"/>
              <a:t> Jan 2013 to 31</a:t>
            </a:r>
            <a:r>
              <a:rPr lang="en-IN" sz="2400" baseline="30000" dirty="0"/>
              <a:t>st</a:t>
            </a:r>
            <a:r>
              <a:rPr lang="en-IN" sz="2400" dirty="0"/>
              <a:t> Dec 2017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Number of stores :10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r>
              <a:rPr lang="en-IN" sz="2400" dirty="0"/>
              <a:t>Number of Items: 50</a:t>
            </a:r>
          </a:p>
          <a:p>
            <a:endParaRPr lang="en-IN" sz="2400" dirty="0"/>
          </a:p>
          <a:p>
            <a:r>
              <a:rPr lang="en-IN" sz="2400" dirty="0"/>
              <a:t>Data has information columns on Date, Store, Item and Sales 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04F5BA-7648-4E9F-BF4B-523C583C8619}"/>
              </a:ext>
            </a:extLst>
          </p:cNvPr>
          <p:cNvSpPr txBox="1"/>
          <p:nvPr/>
        </p:nvSpPr>
        <p:spPr>
          <a:xfrm>
            <a:off x="1221567" y="1142545"/>
            <a:ext cx="60945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/>
              <a:t>ABOUT DATASET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45334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D5DD-67B8-470F-8B99-2D02FBAA8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87595"/>
          </a:xfrm>
        </p:spPr>
        <p:txBody>
          <a:bodyPr>
            <a:normAutofit fontScale="90000"/>
          </a:bodyPr>
          <a:lstStyle/>
          <a:p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FAC8D-22B7-41AC-A319-7026B0423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207" y="204187"/>
            <a:ext cx="11647503" cy="6010182"/>
          </a:xfrm>
        </p:spPr>
        <p:txBody>
          <a:bodyPr>
            <a:normAutofit/>
          </a:bodyPr>
          <a:lstStyle/>
          <a:p>
            <a:pPr marL="749808" lvl="4" indent="0">
              <a:buNone/>
            </a:pPr>
            <a:endParaRPr lang="en-IN" sz="3600" dirty="0"/>
          </a:p>
          <a:p>
            <a:pPr marL="749808" lvl="4" indent="0">
              <a:buNone/>
            </a:pPr>
            <a:r>
              <a:rPr lang="en-IN" sz="4000" dirty="0"/>
              <a:t> Exploratory Data Analysis</a:t>
            </a:r>
          </a:p>
          <a:p>
            <a:pPr marL="749808" lvl="4" indent="0">
              <a:buNone/>
            </a:pPr>
            <a:endParaRPr lang="en-IN" sz="3600" dirty="0"/>
          </a:p>
          <a:p>
            <a:pPr marL="749808" lvl="4" indent="0">
              <a:buNone/>
            </a:pPr>
            <a:r>
              <a:rPr lang="en-IN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82296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EE8D5E-29E4-49D7-85DE-1733EFB1F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9060" y="479394"/>
            <a:ext cx="6172940" cy="438556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14EC69-4881-480D-BD60-6723F422F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67" y="479393"/>
            <a:ext cx="5870393" cy="43855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A5EF9E-B1A0-4F49-A7FE-6DF94A2130A6}"/>
              </a:ext>
            </a:extLst>
          </p:cNvPr>
          <p:cNvSpPr txBox="1"/>
          <p:nvPr/>
        </p:nvSpPr>
        <p:spPr>
          <a:xfrm>
            <a:off x="3613212" y="5273336"/>
            <a:ext cx="48028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Weekly Store Sales and Quartile Sales </a:t>
            </a:r>
          </a:p>
        </p:txBody>
      </p:sp>
    </p:spTree>
    <p:extLst>
      <p:ext uri="{BB962C8B-B14F-4D97-AF65-F5344CB8AC3E}">
        <p14:creationId xmlns:p14="http://schemas.microsoft.com/office/powerpoint/2010/main" val="1857158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C501A0-8FBB-4A4F-B7D1-81F52670BA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781" y="442758"/>
            <a:ext cx="7532173" cy="282422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057E68-DFF3-4139-8A49-CB19D5F7310C}"/>
              </a:ext>
            </a:extLst>
          </p:cNvPr>
          <p:cNvSpPr txBox="1"/>
          <p:nvPr/>
        </p:nvSpPr>
        <p:spPr>
          <a:xfrm>
            <a:off x="7936636" y="1563673"/>
            <a:ext cx="3076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Store Wise Sales Seasonality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E2363BD-5139-45A5-B103-7574BB63C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026" y="3266984"/>
            <a:ext cx="7155403" cy="305538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95E8B8F-CE5F-47C3-9179-C92F8500C390}"/>
              </a:ext>
            </a:extLst>
          </p:cNvPr>
          <p:cNvSpPr txBox="1"/>
          <p:nvPr/>
        </p:nvSpPr>
        <p:spPr>
          <a:xfrm>
            <a:off x="7936637" y="4310968"/>
            <a:ext cx="307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Item Wise Sales Seasonality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0E99BCE-95BC-4D42-9301-6A04BA0DD335}"/>
              </a:ext>
            </a:extLst>
          </p:cNvPr>
          <p:cNvCxnSpPr/>
          <p:nvPr/>
        </p:nvCxnSpPr>
        <p:spPr>
          <a:xfrm>
            <a:off x="8055954" y="4680300"/>
            <a:ext cx="30766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4157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2F5AED-E46F-4C3C-B591-DFB034F08A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122" y="3311370"/>
            <a:ext cx="7897974" cy="296599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4B468A-BEF9-4F4E-B24B-02C419D95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22" y="275207"/>
            <a:ext cx="7897974" cy="30361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1A0EF3-8B24-4CF8-956F-17DE67026EA3}"/>
              </a:ext>
            </a:extLst>
          </p:cNvPr>
          <p:cNvSpPr txBox="1"/>
          <p:nvPr/>
        </p:nvSpPr>
        <p:spPr>
          <a:xfrm>
            <a:off x="8913181" y="1447060"/>
            <a:ext cx="21040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Weekly Item Sales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C95B0F-42C4-45FB-A6AC-B2FE20B6133F}"/>
              </a:ext>
            </a:extLst>
          </p:cNvPr>
          <p:cNvSpPr txBox="1"/>
          <p:nvPr/>
        </p:nvSpPr>
        <p:spPr>
          <a:xfrm>
            <a:off x="8913181" y="4030462"/>
            <a:ext cx="2361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Weekly Quartile Sales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FC3DC1D-2F7F-4703-B536-F835E86CCA82}"/>
              </a:ext>
            </a:extLst>
          </p:cNvPr>
          <p:cNvCxnSpPr>
            <a:cxnSpLocks/>
          </p:cNvCxnSpPr>
          <p:nvPr/>
        </p:nvCxnSpPr>
        <p:spPr>
          <a:xfrm>
            <a:off x="8629096" y="4399794"/>
            <a:ext cx="26455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306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D12C64-D5EB-41FA-B63C-6AC9A3A9F9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45" y="630392"/>
            <a:ext cx="5819655" cy="508682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AA8113-262A-46EB-86E9-3170A9CFD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100" y="630392"/>
            <a:ext cx="6033999" cy="52278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95F053-64D3-4C39-AB80-35F2461BF523}"/>
              </a:ext>
            </a:extLst>
          </p:cNvPr>
          <p:cNvSpPr txBox="1"/>
          <p:nvPr/>
        </p:nvSpPr>
        <p:spPr>
          <a:xfrm>
            <a:off x="4456590" y="5947053"/>
            <a:ext cx="5885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Total Sales by Item and Stores</a:t>
            </a:r>
          </a:p>
        </p:txBody>
      </p:sp>
    </p:spTree>
    <p:extLst>
      <p:ext uri="{BB962C8B-B14F-4D97-AF65-F5344CB8AC3E}">
        <p14:creationId xmlns:p14="http://schemas.microsoft.com/office/powerpoint/2010/main" val="319660782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Override1.xml><?xml version="1.0" encoding="utf-8"?>
<a:themeOverride xmlns:a="http://schemas.openxmlformats.org/drawingml/2006/main">
  <a:clrScheme name="Custom 37">
    <a:dk1>
      <a:srgbClr val="000000"/>
    </a:dk1>
    <a:lt1>
      <a:srgbClr val="FFFFFF"/>
    </a:lt1>
    <a:dk2>
      <a:srgbClr val="4A5356"/>
    </a:dk2>
    <a:lt2>
      <a:srgbClr val="E8E3CE"/>
    </a:lt2>
    <a:accent1>
      <a:srgbClr val="9BA8B7"/>
    </a:accent1>
    <a:accent2>
      <a:srgbClr val="E6A02E"/>
    </a:accent2>
    <a:accent3>
      <a:srgbClr val="BF6A3B"/>
    </a:accent3>
    <a:accent4>
      <a:srgbClr val="92987A"/>
    </a:accent4>
    <a:accent5>
      <a:srgbClr val="857659"/>
    </a:accent5>
    <a:accent6>
      <a:srgbClr val="A0988C"/>
    </a:accent6>
    <a:hlink>
      <a:srgbClr val="00B0F0"/>
    </a:hlink>
    <a:folHlink>
      <a:srgbClr val="738F9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867</TotalTime>
  <Words>294</Words>
  <Application>Microsoft Office PowerPoint</Application>
  <PresentationFormat>Widescreen</PresentationFormat>
  <Paragraphs>49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Franklin Gothic Book</vt:lpstr>
      <vt:lpstr>Inter</vt:lpstr>
      <vt:lpstr>1_RetrospectVTI</vt:lpstr>
      <vt:lpstr>Machine Learning Intermediate Project Submission</vt:lpstr>
      <vt:lpstr>AGENDA</vt:lpstr>
      <vt:lpstr>PowerPoint Presentation</vt:lpstr>
      <vt:lpstr>PowerPoint Presentation</vt:lpstr>
      <vt:lpstr>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Methodology </vt:lpstr>
      <vt:lpstr>          Conclusion</vt:lpstr>
      <vt:lpstr>Best quote that reflects my approach… “It’s one small step for man, one giant leap for mankind.”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Intermediate Project Submission</dc:title>
  <dc:creator>harkohli91@outlook.com</dc:creator>
  <cp:lastModifiedBy>harkohli91@outlook.com</cp:lastModifiedBy>
  <cp:revision>58</cp:revision>
  <dcterms:created xsi:type="dcterms:W3CDTF">2020-11-08T08:16:17Z</dcterms:created>
  <dcterms:modified xsi:type="dcterms:W3CDTF">2020-11-09T12:02:15Z</dcterms:modified>
</cp:coreProperties>
</file>

<file path=docProps/thumbnail.jpeg>
</file>